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6" r:id="rId5"/>
    <p:sldId id="260" r:id="rId6"/>
    <p:sldId id="259" r:id="rId7"/>
    <p:sldId id="262" r:id="rId8"/>
    <p:sldId id="263" r:id="rId9"/>
    <p:sldId id="275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yu Emiya" initials="ME" lastIdx="3" clrIdx="0">
    <p:extLst>
      <p:ext uri="{19B8F6BF-5375-455C-9EA6-DF929625EA0E}">
        <p15:presenceInfo xmlns:p15="http://schemas.microsoft.com/office/powerpoint/2012/main" userId="7870c9828aa03d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1268B-8AC2-4239-8FAF-7C144C210720}" type="datetimeFigureOut">
              <a:rPr lang="en-US"/>
              <a:t>9/14/2021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D8362-6D63-40AC-BAA9-90C3AE6D5875}" type="datetimeFigureOut">
              <a:rPr lang="en-US"/>
              <a:t>9/14/2021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Ancienne </a:t>
            </a:r>
            <a:r>
              <a:rPr lang="fr-FR" dirty="0" err="1"/>
              <a:t>methode</a:t>
            </a:r>
            <a:r>
              <a:rPr lang="fr-FR" dirty="0"/>
              <a:t> de gestion des stocks</a:t>
            </a:r>
          </a:p>
          <a:p>
            <a:r>
              <a:rPr lang="fr-FR" dirty="0" err="1"/>
              <a:t>Add</a:t>
            </a:r>
            <a:r>
              <a:rPr lang="fr-FR" dirty="0"/>
              <a:t> supp &amp; </a:t>
            </a:r>
            <a:r>
              <a:rPr lang="fr-FR" dirty="0" err="1"/>
              <a:t>edit</a:t>
            </a:r>
            <a:r>
              <a:rPr lang="fr-FR" dirty="0"/>
              <a:t> articles</a:t>
            </a:r>
          </a:p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quantity</a:t>
            </a:r>
            <a:endParaRPr lang="fr-FR" dirty="0"/>
          </a:p>
          <a:p>
            <a:r>
              <a:rPr lang="fr-FR" dirty="0"/>
              <a:t>Visualisé les stocks</a:t>
            </a:r>
          </a:p>
          <a:p>
            <a:r>
              <a:rPr lang="fr-FR" dirty="0"/>
              <a:t>Saisie des ventes avec reconnaissance objet</a:t>
            </a:r>
          </a:p>
          <a:p>
            <a:r>
              <a:rPr lang="fr-FR" dirty="0"/>
              <a:t>Gestion des utilisateurs </a:t>
            </a:r>
          </a:p>
          <a:p>
            <a:r>
              <a:rPr lang="fr-FR" dirty="0"/>
              <a:t>Graphique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2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Librairies </a:t>
            </a:r>
            <a:r>
              <a:rPr lang="fr-FR" dirty="0" err="1"/>
              <a:t>tm</a:t>
            </a:r>
            <a:r>
              <a:rPr lang="fr-FR" dirty="0"/>
              <a:t> </a:t>
            </a:r>
            <a:r>
              <a:rPr lang="fr-FR" dirty="0" err="1"/>
              <a:t>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6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 conceptuel de donnée</a:t>
            </a:r>
          </a:p>
          <a:p>
            <a:r>
              <a:rPr lang="en-US" dirty="0" err="1"/>
              <a:t>Entité</a:t>
            </a:r>
            <a:r>
              <a:rPr lang="en-US" dirty="0"/>
              <a:t> </a:t>
            </a:r>
          </a:p>
          <a:p>
            <a:r>
              <a:rPr lang="en-US" dirty="0" err="1"/>
              <a:t>Attribut</a:t>
            </a:r>
            <a:endParaRPr lang="en-US" dirty="0"/>
          </a:p>
          <a:p>
            <a:r>
              <a:rPr lang="en-US" dirty="0"/>
              <a:t>Relation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 contient des champs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49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Créé jeux de donnée</a:t>
            </a:r>
          </a:p>
          <a:p>
            <a:r>
              <a:rPr lang="fr-FR" dirty="0"/>
              <a:t>Interface </a:t>
            </a:r>
            <a:r>
              <a:rPr lang="fr-FR" dirty="0" err="1"/>
              <a:t>password</a:t>
            </a:r>
            <a:endParaRPr lang="fr-FR" dirty="0"/>
          </a:p>
          <a:p>
            <a:r>
              <a:rPr lang="fr-FR" dirty="0"/>
              <a:t>Requête DQL Doctrine </a:t>
            </a:r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LoginForm</a:t>
            </a:r>
            <a:r>
              <a:rPr lang="fr-FR" dirty="0"/>
              <a:t> check authentification puis </a:t>
            </a:r>
            <a:r>
              <a:rPr lang="fr-FR" dirty="0" err="1"/>
              <a:t>gere</a:t>
            </a:r>
            <a:r>
              <a:rPr lang="fr-FR" dirty="0"/>
              <a:t> la redirection</a:t>
            </a:r>
          </a:p>
          <a:p>
            <a:r>
              <a:rPr lang="fr-FR" dirty="0" err="1"/>
              <a:t>Security.yaml</a:t>
            </a:r>
            <a:r>
              <a:rPr lang="fr-FR" dirty="0"/>
              <a:t> </a:t>
            </a:r>
            <a:r>
              <a:rPr lang="fr-FR" dirty="0" err="1"/>
              <a:t>methode</a:t>
            </a:r>
            <a:r>
              <a:rPr lang="fr-FR" dirty="0"/>
              <a:t> de cryptage,  provider </a:t>
            </a:r>
            <a:r>
              <a:rPr lang="fr-FR" dirty="0" err="1"/>
              <a:t>reload</a:t>
            </a:r>
            <a:r>
              <a:rPr lang="fr-FR" dirty="0"/>
              <a:t> the user </a:t>
            </a:r>
            <a:r>
              <a:rPr lang="fr-FR" dirty="0" err="1"/>
              <a:t>everytimes</a:t>
            </a:r>
            <a:endParaRPr lang="fr-FR" dirty="0"/>
          </a:p>
          <a:p>
            <a:r>
              <a:rPr lang="fr-FR" dirty="0"/>
              <a:t>Access control sont les utilisateurs et la route de redirection</a:t>
            </a:r>
          </a:p>
          <a:p>
            <a:r>
              <a:rPr lang="fr-FR" dirty="0" err="1"/>
              <a:t>SecurityController</a:t>
            </a:r>
            <a:r>
              <a:rPr lang="fr-FR" dirty="0"/>
              <a:t> Affiche la page login et gère le </a:t>
            </a:r>
            <a:r>
              <a:rPr lang="fr-FR" dirty="0" err="1"/>
              <a:t>logout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6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Appel de fichier</a:t>
            </a:r>
          </a:p>
          <a:p>
            <a:r>
              <a:rPr lang="en-US" dirty="0"/>
              <a:t>Button radio </a:t>
            </a:r>
            <a:r>
              <a:rPr lang="en-US" dirty="0" err="1"/>
              <a:t>existe</a:t>
            </a:r>
            <a:r>
              <a:rPr lang="en-US" dirty="0"/>
              <a:t> pas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Remplie l’user et l’envoie pour vérifié puis l’enregistrer.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0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Réseau de </a:t>
            </a:r>
            <a:r>
              <a:rPr lang="fr-FR" dirty="0" err="1"/>
              <a:t>neurores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539446-6953-447E-A4E3-E7CFBF870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5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9/14/2021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9/14/2021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9/14/2021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9/14/2021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9/14/2021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9/14/2021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9/14/2021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9/14/2021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9/14/2021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9/14/2021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9/14/2021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605" y="152400"/>
            <a:ext cx="9602789" cy="2667000"/>
          </a:xfrm>
        </p:spPr>
        <p:txBody>
          <a:bodyPr/>
          <a:lstStyle/>
          <a:p>
            <a:r>
              <a:rPr lang="fr-FR" dirty="0">
                <a:latin typeface="High Tower Text" panose="02040502050506030303" pitchFamily="18" charset="0"/>
              </a:rPr>
              <a:t>Soutenance de stage</a:t>
            </a:r>
            <a:endParaRPr lang="en-US" dirty="0">
              <a:latin typeface="High Tower Text" panose="020405020505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4605" y="2933700"/>
            <a:ext cx="9601200" cy="396729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Creation d’un site de gestion des stocks avec reconnaissance d’Objet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23F35-E4B9-4F19-8EF3-8FF3B2E9B830}"/>
              </a:ext>
            </a:extLst>
          </p:cNvPr>
          <p:cNvSpPr txBox="1"/>
          <p:nvPr/>
        </p:nvSpPr>
        <p:spPr>
          <a:xfrm>
            <a:off x="4991370" y="5310231"/>
            <a:ext cx="2209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 Tower Text" panose="02040502050506030303" pitchFamily="18" charset="0"/>
              </a:rPr>
              <a:t>Anthony Consil</a:t>
            </a:r>
          </a:p>
          <a:p>
            <a:pPr algn="ctr"/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 Tower Text" panose="02040502050506030303" pitchFamily="18" charset="0"/>
              </a:rPr>
              <a:t>Du 7 Juin au 27 Août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gh Tower Text" panose="02040502050506030303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A0C627-5F78-4DB6-BA6E-D086CF85A522}"/>
              </a:ext>
            </a:extLst>
          </p:cNvPr>
          <p:cNvSpPr txBox="1">
            <a:spLocks/>
          </p:cNvSpPr>
          <p:nvPr/>
        </p:nvSpPr>
        <p:spPr>
          <a:xfrm>
            <a:off x="1294605" y="3444729"/>
            <a:ext cx="9601200" cy="396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800" kern="1200" cap="all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itchFamily="34" charset="0"/>
              <a:buNone/>
              <a:defRPr sz="28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Développeur web et web mobile</a:t>
            </a:r>
            <a:endParaRPr lang="en-US" cap="non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8125F-EB5A-4300-9DDC-4C471815B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4" y="5502585"/>
            <a:ext cx="1283042" cy="907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CCFA0C-BC53-4F37-BCD4-3D90BC0A2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284" y="5700460"/>
            <a:ext cx="1283042" cy="5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122233D-17C4-4258-A98D-64130E374294}"/>
              </a:ext>
            </a:extLst>
          </p:cNvPr>
          <p:cNvSpPr txBox="1"/>
          <p:nvPr/>
        </p:nvSpPr>
        <p:spPr>
          <a:xfrm>
            <a:off x="782272" y="1613360"/>
            <a:ext cx="4486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make:controller</a:t>
            </a:r>
            <a:r>
              <a:rPr lang="fr-FR" sz="1400" i="1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User »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D1F48C-0882-458E-BA52-8F24D0A3C1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180" y="2845324"/>
            <a:ext cx="5494192" cy="2091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83C64A-E3BE-4F27-84B8-EB16CB1120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75142" y="3305722"/>
            <a:ext cx="5943600" cy="125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58536D-041E-4BB3-A172-444C8B160F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20" y="4764929"/>
            <a:ext cx="5943600" cy="1498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617243-7F72-44D8-8A91-62CC7B5C7D0F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849A11-7314-4828-9609-11B7D309C9DF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B4915A-A06D-4FB8-BA87-97744C0CF8B1}"/>
              </a:ext>
            </a:extLst>
          </p:cNvPr>
          <p:cNvSpPr txBox="1"/>
          <p:nvPr/>
        </p:nvSpPr>
        <p:spPr>
          <a:xfrm>
            <a:off x="4844694" y="1008582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utilisateur CRUD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4CE7D-8583-430B-8523-BF1F27482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012" y="2140309"/>
            <a:ext cx="1638529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33D55-00BA-4E1D-B9DD-A0874DC8E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147" y="1739238"/>
            <a:ext cx="6209590" cy="1435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ABB743-B4E0-48D6-AE31-8DA5679FB9AC}"/>
              </a:ext>
            </a:extLst>
          </p:cNvPr>
          <p:cNvSpPr txBox="1"/>
          <p:nvPr/>
        </p:nvSpPr>
        <p:spPr>
          <a:xfrm>
            <a:off x="8049100" y="3357425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Vue utilisateur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97A86C-D674-467E-8B69-D866728837F6}"/>
              </a:ext>
            </a:extLst>
          </p:cNvPr>
          <p:cNvSpPr txBox="1"/>
          <p:nvPr/>
        </p:nvSpPr>
        <p:spPr>
          <a:xfrm>
            <a:off x="7887998" y="4693168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Vue Administrateur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EE87004-EDA3-4013-B97A-C77C657CDB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557" y="2017582"/>
            <a:ext cx="4677410" cy="1000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C2FF35-8E00-4F82-BB50-44BDFAB589E1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FE6480-92A4-4B06-80A4-4A303EFFCAB3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A774B-E937-4F56-A098-E88B3D474415}"/>
              </a:ext>
            </a:extLst>
          </p:cNvPr>
          <p:cNvSpPr txBox="1"/>
          <p:nvPr/>
        </p:nvSpPr>
        <p:spPr>
          <a:xfrm>
            <a:off x="4844694" y="1008582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utilisateur CRUD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58437-8817-41A0-B3DC-A1EE6BECDD90}"/>
              </a:ext>
            </a:extLst>
          </p:cNvPr>
          <p:cNvSpPr txBox="1"/>
          <p:nvPr/>
        </p:nvSpPr>
        <p:spPr>
          <a:xfrm>
            <a:off x="1184612" y="1590967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« </a:t>
            </a:r>
            <a:r>
              <a:rPr lang="fr-FR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r>
              <a:rPr lang="fr-FR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 bin/console </a:t>
            </a:r>
            <a:r>
              <a:rPr lang="fr-FR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make:form</a:t>
            </a:r>
            <a:r>
              <a:rPr lang="fr-FR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 »</a:t>
            </a:r>
            <a:endParaRPr lang="en-US" sz="14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F1208-3C81-4863-9399-DB4A577E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121" y="1861705"/>
            <a:ext cx="4903958" cy="36657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88694C-610D-4742-B0DC-D86160D41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03" y="3840294"/>
            <a:ext cx="5124917" cy="20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4DBDE17-4CEA-46DF-A449-019A726CB3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3554" y="2119946"/>
            <a:ext cx="5943600" cy="3612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EC46BA-E6C6-4EB9-B5BA-B8D46BA62EC6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212DD3-6271-49A5-9A3F-B945E0F09EF7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974E8F-E49F-493B-A9BA-94729C816BEA}"/>
              </a:ext>
            </a:extLst>
          </p:cNvPr>
          <p:cNvSpPr txBox="1"/>
          <p:nvPr/>
        </p:nvSpPr>
        <p:spPr>
          <a:xfrm>
            <a:off x="4844694" y="101014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Liste utilisateur CRUD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D7338-DCE1-4717-8273-38C6A03E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074" y="1942065"/>
            <a:ext cx="4324954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076D6B-05C6-4CB7-A437-F61B5B05BEBB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54419-E3C3-4BCE-9812-ED1FF87D1E87}"/>
              </a:ext>
            </a:extLst>
          </p:cNvPr>
          <p:cNvSpPr txBox="1"/>
          <p:nvPr/>
        </p:nvSpPr>
        <p:spPr>
          <a:xfrm>
            <a:off x="4537741" y="579984"/>
            <a:ext cx="311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Reconnaissance d’objet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290BB-0C89-4B50-A995-2C207E862A90}"/>
              </a:ext>
            </a:extLst>
          </p:cNvPr>
          <p:cNvSpPr txBox="1"/>
          <p:nvPr/>
        </p:nvSpPr>
        <p:spPr>
          <a:xfrm>
            <a:off x="5014611" y="1008093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Teachable Machine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136721-6178-42C3-84E7-E299C0840A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741" y="1979117"/>
            <a:ext cx="3061335" cy="2505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8E2D4F-9F0B-4FE5-8B9B-0DFD1B7F9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66" y="1711655"/>
            <a:ext cx="6096000" cy="3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429E03-80B6-4AFA-AA8C-99BB17A7D732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BAEDFD-D25A-480B-82B9-802E1E7F5A7B}"/>
              </a:ext>
            </a:extLst>
          </p:cNvPr>
          <p:cNvSpPr txBox="1"/>
          <p:nvPr/>
        </p:nvSpPr>
        <p:spPr>
          <a:xfrm>
            <a:off x="4537741" y="579984"/>
            <a:ext cx="311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Reconnaissance d’objet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6D18BD-7DB4-42CA-9E3A-692498C6371B}"/>
              </a:ext>
            </a:extLst>
          </p:cNvPr>
          <p:cNvSpPr txBox="1"/>
          <p:nvPr/>
        </p:nvSpPr>
        <p:spPr>
          <a:xfrm>
            <a:off x="4898393" y="1017896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du modèle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E419F-D8D5-40DC-81AA-5561EE56E8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01058" y="5568324"/>
            <a:ext cx="1590675" cy="1066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9C9134-FBB6-4F9F-BA54-3012BA4D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54" y="1655758"/>
            <a:ext cx="5807715" cy="374013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77" y="1518600"/>
            <a:ext cx="4718071" cy="25130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77" y="4367600"/>
            <a:ext cx="4718071" cy="173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2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3F7ABC-05C5-4EFD-877D-CBFBB0FB2777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A9B4B-CB94-44B0-A7A5-153DA7E89D7F}"/>
              </a:ext>
            </a:extLst>
          </p:cNvPr>
          <p:cNvSpPr txBox="1"/>
          <p:nvPr/>
        </p:nvSpPr>
        <p:spPr>
          <a:xfrm>
            <a:off x="4537741" y="579984"/>
            <a:ext cx="311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Reconnaissance d’objet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5F221-D268-4A3A-9E2F-D75108D521C5}"/>
              </a:ext>
            </a:extLst>
          </p:cNvPr>
          <p:cNvSpPr txBox="1"/>
          <p:nvPr/>
        </p:nvSpPr>
        <p:spPr>
          <a:xfrm>
            <a:off x="4898393" y="1017896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du modèle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90652-D96C-4065-BC47-BB0F80C20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89" y="1518600"/>
            <a:ext cx="8240822" cy="49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1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6665F7-9F0F-4F42-B093-F84CCE7EDED9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7140E-2D80-41CE-B793-287A058B9096}"/>
              </a:ext>
            </a:extLst>
          </p:cNvPr>
          <p:cNvSpPr txBox="1"/>
          <p:nvPr/>
        </p:nvSpPr>
        <p:spPr>
          <a:xfrm>
            <a:off x="4537741" y="579984"/>
            <a:ext cx="3116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Reconnaissance d’objet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9C33C-CD98-492F-8B84-792CA4F8176E}"/>
              </a:ext>
            </a:extLst>
          </p:cNvPr>
          <p:cNvSpPr txBox="1"/>
          <p:nvPr/>
        </p:nvSpPr>
        <p:spPr>
          <a:xfrm>
            <a:off x="4898393" y="1017896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Utilisation du modèle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C8A8F7-56F8-4220-9642-BEC8FE81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43" y="2075979"/>
            <a:ext cx="5239481" cy="2991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B0531-72DF-491E-99F5-B4BCD821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46" y="1726889"/>
            <a:ext cx="5821611" cy="368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9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54F5B3-68A6-4CE2-B604-629399334B6D}"/>
              </a:ext>
            </a:extLst>
          </p:cNvPr>
          <p:cNvSpPr txBox="1"/>
          <p:nvPr/>
        </p:nvSpPr>
        <p:spPr>
          <a:xfrm>
            <a:off x="1378237" y="161756"/>
            <a:ext cx="943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High Tower Text" panose="02040502050506030303" pitchFamily="18" charset="0"/>
                <a:cs typeface="Courier New" panose="02070309020205020404" pitchFamily="49" charset="0"/>
              </a:rPr>
              <a:t>Problème et la solution tiré d’un site anglophone</a:t>
            </a:r>
            <a:endParaRPr lang="en-US" sz="3600" dirty="0">
              <a:latin typeface="High Tower Text" panose="02040502050506030303" pitchFamily="18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3F4F83-AF52-4B91-A812-C4630C2D23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42521" y="1609935"/>
            <a:ext cx="4906957" cy="2139105"/>
          </a:xfrm>
          <a:prstGeom prst="rect">
            <a:avLst/>
          </a:prstGeom>
        </p:spPr>
      </p:pic>
      <p:pic>
        <p:nvPicPr>
          <p:cNvPr id="9" name="Picture 8" descr="openjsf.org/wp-content/uploads/sites/84/2019/10...">
            <a:extLst>
              <a:ext uri="{FF2B5EF4-FFF2-40B4-BE49-F238E27FC236}">
                <a16:creationId xmlns:a16="http://schemas.microsoft.com/office/drawing/2014/main" id="{2EBC1A53-CA1E-4230-B46F-252F718CE0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88" y="2647950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EBCC1C-A421-4147-B494-29BCAEAAB71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51" y="3108960"/>
            <a:ext cx="3267075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E827B-583B-4ECE-8643-AE3D64D704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71973" y="4649686"/>
            <a:ext cx="34480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7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B285F9-0517-478C-9F72-190D551B8039}"/>
              </a:ext>
            </a:extLst>
          </p:cNvPr>
          <p:cNvSpPr txBox="1"/>
          <p:nvPr/>
        </p:nvSpPr>
        <p:spPr>
          <a:xfrm>
            <a:off x="3067574" y="2399251"/>
            <a:ext cx="60568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600" dirty="0">
                <a:latin typeface="High Tower Text" panose="02040502050506030303" pitchFamily="18" charset="0"/>
              </a:rPr>
              <a:t>Conclusion</a:t>
            </a:r>
            <a:endParaRPr lang="en-US" sz="96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High Tower Text" panose="02040502050506030303" pitchFamily="18" charset="0"/>
              </a:rPr>
              <a:t>Plan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F90C1D-43E9-4AB6-A237-B6D12BFC070E}"/>
              </a:ext>
            </a:extLst>
          </p:cNvPr>
          <p:cNvSpPr txBox="1"/>
          <p:nvPr/>
        </p:nvSpPr>
        <p:spPr>
          <a:xfrm>
            <a:off x="1451295" y="1620948"/>
            <a:ext cx="694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Présentation de l’entreprise &amp; Résumé du projet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62C41-8B27-4B6E-A4D8-CB7828805637}"/>
              </a:ext>
            </a:extLst>
          </p:cNvPr>
          <p:cNvSpPr txBox="1"/>
          <p:nvPr/>
        </p:nvSpPr>
        <p:spPr>
          <a:xfrm>
            <a:off x="1451295" y="1930649"/>
            <a:ext cx="48429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Réalisation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Modèle de donnée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Gestion des utilisateurs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Création de l’utilisateur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Fixtures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Page login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Liste Utilisateur CRUD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Reconnaissance d’objet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Teachable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Utilisation du modèle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48A1F-D4D3-4674-AFF3-735CC6593812}"/>
              </a:ext>
            </a:extLst>
          </p:cNvPr>
          <p:cNvSpPr txBox="1"/>
          <p:nvPr/>
        </p:nvSpPr>
        <p:spPr>
          <a:xfrm>
            <a:off x="1451295" y="4682898"/>
            <a:ext cx="722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Problème et la solution tiré d’un site anglophone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896EC-7232-4A9F-8425-8E1697E49CFE}"/>
              </a:ext>
            </a:extLst>
          </p:cNvPr>
          <p:cNvSpPr txBox="1"/>
          <p:nvPr/>
        </p:nvSpPr>
        <p:spPr>
          <a:xfrm>
            <a:off x="1451295" y="5001896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Conclusion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A87637-9F6E-4E8D-BB41-58CBE2FA25C5}"/>
              </a:ext>
            </a:extLst>
          </p:cNvPr>
          <p:cNvSpPr txBox="1"/>
          <p:nvPr/>
        </p:nvSpPr>
        <p:spPr>
          <a:xfrm>
            <a:off x="1469470" y="320208"/>
            <a:ext cx="925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High Tower Text" panose="02040502050506030303" pitchFamily="18" charset="0"/>
              </a:rPr>
              <a:t>Présentation de l’entreprise et résumé du projet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BB1482-BB4C-4BB6-B236-0224BFCB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77" y="3429000"/>
            <a:ext cx="5329066" cy="2462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CA1FA0-67E0-4685-9E76-A370BC6D0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59" y="3428999"/>
            <a:ext cx="5329067" cy="246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C0786-282A-43A8-A4E9-5675227A67C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46" y="1069304"/>
            <a:ext cx="5482906" cy="246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6">
            <a:extLst>
              <a:ext uri="{FF2B5EF4-FFF2-40B4-BE49-F238E27FC236}">
                <a16:creationId xmlns:a16="http://schemas.microsoft.com/office/drawing/2014/main" id="{E466CA88-44A7-4104-AB96-DDF49D7DED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6336" y="1460626"/>
            <a:ext cx="10599324" cy="51170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1A885A-4A11-4959-B041-7415F4D97F06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639DD-AF8A-4B87-A704-4A16D050F8C8}"/>
              </a:ext>
            </a:extLst>
          </p:cNvPr>
          <p:cNvSpPr txBox="1"/>
          <p:nvPr/>
        </p:nvSpPr>
        <p:spPr>
          <a:xfrm>
            <a:off x="4781022" y="579984"/>
            <a:ext cx="2629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Modèle de données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569A02-D6BC-449B-B4AF-500399D57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326" y="2545966"/>
            <a:ext cx="1501251" cy="1501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3812FD-3AA4-46D3-A69D-8F0F30019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029" y="2810782"/>
            <a:ext cx="1236435" cy="12364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5DCE6D-67C0-4D7C-8E35-FAA513F2D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312528" y="1842325"/>
            <a:ext cx="388590" cy="3885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3339A7-E34D-4A60-B605-BE0F150AE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3546" y="3035720"/>
            <a:ext cx="786557" cy="7865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F23F1C-61D1-4265-91FF-1E5EC20B0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84933">
            <a:off x="2971208" y="1861744"/>
            <a:ext cx="1236435" cy="12364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FFEDD0-421B-42DC-ABEF-D1D5CB02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7211">
            <a:off x="3002028" y="3733221"/>
            <a:ext cx="1236435" cy="12364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54A737-4342-4721-A99F-4E0FE308C8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658" y="4627082"/>
            <a:ext cx="646331" cy="6463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75F75B-BDCA-476F-9BA6-4AF6DAEBE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09" y="1451580"/>
            <a:ext cx="1236435" cy="1236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A561F8-7C1A-4C76-8CA4-FE4DFC764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809" y="2818614"/>
            <a:ext cx="1236435" cy="12364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951A41F-459A-457F-A811-F15F8F0A6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57" y="4218826"/>
            <a:ext cx="1236435" cy="12364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08AA8E-A5A2-419D-B7EB-80F38E058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2360" y="1170553"/>
            <a:ext cx="2848373" cy="2572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25022AB-010E-4AA4-AC34-AE28826C89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2833" y="1919417"/>
            <a:ext cx="2867425" cy="2381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92FA4A5-634D-4D6A-84AA-14AFA4BACB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2549" y="3212770"/>
            <a:ext cx="2829320" cy="24768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5F61F5E-ECFA-47D0-B6F8-496189EB95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2549" y="4693036"/>
            <a:ext cx="2848373" cy="2572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AD10776-D627-467C-B7D6-F7290D04F9A5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7D76BD-067F-41A1-A6E5-28A29A9CA0BD}"/>
              </a:ext>
            </a:extLst>
          </p:cNvPr>
          <p:cNvSpPr txBox="1"/>
          <p:nvPr/>
        </p:nvSpPr>
        <p:spPr>
          <a:xfrm>
            <a:off x="4771925" y="603347"/>
            <a:ext cx="264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Modèle de données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03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F1D32A-CFEF-484D-BCBB-B0D6E005E70C}"/>
              </a:ext>
            </a:extLst>
          </p:cNvPr>
          <p:cNvSpPr txBox="1"/>
          <p:nvPr/>
        </p:nvSpPr>
        <p:spPr>
          <a:xfrm>
            <a:off x="496705" y="1711159"/>
            <a:ext cx="49225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composer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require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symfony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/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security</a:t>
            </a:r>
            <a:r>
              <a:rPr lang="fr-FR" sz="1400" i="1" dirty="0"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bundle »</a:t>
            </a:r>
          </a:p>
          <a:p>
            <a:r>
              <a:rPr lang="fr-FR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856AF-7E8A-4431-BC25-7E06219BEF5C}"/>
              </a:ext>
            </a:extLst>
          </p:cNvPr>
          <p:cNvSpPr txBox="1"/>
          <p:nvPr/>
        </p:nvSpPr>
        <p:spPr>
          <a:xfrm>
            <a:off x="1271460" y="2091853"/>
            <a:ext cx="3373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make:user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»</a:t>
            </a:r>
            <a:r>
              <a:rPr lang="fr-FR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6398F1-6B60-49F9-BEA8-8F5857581E6D}"/>
              </a:ext>
            </a:extLst>
          </p:cNvPr>
          <p:cNvSpPr txBox="1"/>
          <p:nvPr/>
        </p:nvSpPr>
        <p:spPr>
          <a:xfrm>
            <a:off x="7152314" y="1715212"/>
            <a:ext cx="3805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make:migration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»</a:t>
            </a:r>
            <a:r>
              <a:rPr lang="fr-FR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D5EAF-907F-4943-94AB-D8CF230ED78C}"/>
              </a:ext>
            </a:extLst>
          </p:cNvPr>
          <p:cNvSpPr txBox="1"/>
          <p:nvPr/>
        </p:nvSpPr>
        <p:spPr>
          <a:xfrm>
            <a:off x="6454974" y="2091852"/>
            <a:ext cx="5199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doctrine:migrations:migrate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»</a:t>
            </a:r>
            <a:r>
              <a:rPr lang="fr-FR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787D39-DEDA-40B7-8E29-FEF23CE85764}"/>
              </a:ext>
            </a:extLst>
          </p:cNvPr>
          <p:cNvSpPr txBox="1"/>
          <p:nvPr/>
        </p:nvSpPr>
        <p:spPr>
          <a:xfrm>
            <a:off x="4800611" y="1003790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de l’utilisateur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531D13-2F56-42ED-A060-86230DF9B8BF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BAF57-8E29-4C18-A97F-966AE48E5F87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77C6A-4DF2-4628-89E0-4C0AF87FD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44" y="4958977"/>
            <a:ext cx="3010320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870003-775D-427A-A78D-EECA799D6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105" y="2821667"/>
            <a:ext cx="3443517" cy="2840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F9A30F-D732-4154-95FD-7FCB0EC8B1AC}"/>
              </a:ext>
            </a:extLst>
          </p:cNvPr>
          <p:cNvSpPr txBox="1"/>
          <p:nvPr/>
        </p:nvSpPr>
        <p:spPr>
          <a:xfrm>
            <a:off x="496705" y="2864152"/>
            <a:ext cx="1903085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Nom de la classe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EEF316-6AC3-4F36-AEDB-79C06FB54123}"/>
              </a:ext>
            </a:extLst>
          </p:cNvPr>
          <p:cNvSpPr txBox="1"/>
          <p:nvPr/>
        </p:nvSpPr>
        <p:spPr>
          <a:xfrm>
            <a:off x="3016604" y="2650325"/>
            <a:ext cx="3145871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Demande l’autorisation de stocker cet user dans la Database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D266F-8340-4F80-8A86-CC3828BD52EE}"/>
              </a:ext>
            </a:extLst>
          </p:cNvPr>
          <p:cNvSpPr txBox="1"/>
          <p:nvPr/>
        </p:nvSpPr>
        <p:spPr>
          <a:xfrm>
            <a:off x="3016604" y="4018567"/>
            <a:ext cx="3145871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Demande quelle propriété sera l’identifiant unique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56B7-30BF-48B2-8359-B2B8733313A0}"/>
              </a:ext>
            </a:extLst>
          </p:cNvPr>
          <p:cNvSpPr txBox="1"/>
          <p:nvPr/>
        </p:nvSpPr>
        <p:spPr>
          <a:xfrm>
            <a:off x="281902" y="4126529"/>
            <a:ext cx="233269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Hash de mot de passe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5E90A52-2D30-484A-90F4-692BA9F75109}"/>
              </a:ext>
            </a:extLst>
          </p:cNvPr>
          <p:cNvCxnSpPr>
            <a:stCxn id="15" idx="3"/>
            <a:endCxn id="21" idx="1"/>
          </p:cNvCxnSpPr>
          <p:nvPr/>
        </p:nvCxnSpPr>
        <p:spPr>
          <a:xfrm>
            <a:off x="2399790" y="3018041"/>
            <a:ext cx="616814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E32164-4690-40EB-8762-3D7BF0E7CDB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4589540" y="3388989"/>
            <a:ext cx="0" cy="62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C1EE1F-36B4-4B97-98BA-E315EDA20489}"/>
              </a:ext>
            </a:extLst>
          </p:cNvPr>
          <p:cNvCxnSpPr>
            <a:stCxn id="22" idx="1"/>
            <a:endCxn id="23" idx="3"/>
          </p:cNvCxnSpPr>
          <p:nvPr/>
        </p:nvCxnSpPr>
        <p:spPr>
          <a:xfrm flipH="1">
            <a:off x="2614592" y="4280177"/>
            <a:ext cx="402012" cy="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0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15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A28C12B-1812-4934-8BCA-3350BBC9647D}"/>
              </a:ext>
            </a:extLst>
          </p:cNvPr>
          <p:cNvSpPr txBox="1"/>
          <p:nvPr/>
        </p:nvSpPr>
        <p:spPr>
          <a:xfrm>
            <a:off x="899017" y="1635262"/>
            <a:ext cx="4434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composer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require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orm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-fixtures -–dev »</a:t>
            </a:r>
            <a:r>
              <a:rPr lang="fr-FR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BCFFD9-8FB9-4B9C-8CE6-AD671015742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560" y="2098502"/>
            <a:ext cx="1485900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19074-DA0A-4073-93C1-3AD34DC933CD}"/>
              </a:ext>
            </a:extLst>
          </p:cNvPr>
          <p:cNvSpPr txBox="1"/>
          <p:nvPr/>
        </p:nvSpPr>
        <p:spPr>
          <a:xfrm>
            <a:off x="1247160" y="3358235"/>
            <a:ext cx="373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make:fixtures</a:t>
            </a:r>
            <a:r>
              <a:rPr lang="fr-FR" sz="14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» 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57ACBE-5A20-4BFD-BBF4-B61C17867E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0" y="3868470"/>
            <a:ext cx="5410835" cy="361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27510C-6491-4755-9C10-E89C24E22A8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71060" y="1812215"/>
            <a:ext cx="4639310" cy="26098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78FD5B-E337-423B-A5A8-4B56ACA06AD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4" y="4389998"/>
            <a:ext cx="5848985" cy="1295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0FA19F-633C-4193-8FA6-AF0D9E997CBB}"/>
              </a:ext>
            </a:extLst>
          </p:cNvPr>
          <p:cNvSpPr txBox="1"/>
          <p:nvPr/>
        </p:nvSpPr>
        <p:spPr>
          <a:xfrm>
            <a:off x="6907650" y="4650057"/>
            <a:ext cx="47027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doctrine:fixtures:load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»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A68BB6-FD11-45AC-977E-90671B31178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499551" y="5202871"/>
            <a:ext cx="5582328" cy="4616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ED0681-F9CA-4767-9649-5008673EF4BE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FE37F0-BCC0-495F-AC46-0BBEB8625C90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C1421F-5809-443A-A84E-F966448B012D}"/>
              </a:ext>
            </a:extLst>
          </p:cNvPr>
          <p:cNvSpPr txBox="1"/>
          <p:nvPr/>
        </p:nvSpPr>
        <p:spPr>
          <a:xfrm>
            <a:off x="5582877" y="982540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Fixtures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046002-C4F4-4648-BE23-9825A60537F1}"/>
              </a:ext>
            </a:extLst>
          </p:cNvPr>
          <p:cNvSpPr txBox="1"/>
          <p:nvPr/>
        </p:nvSpPr>
        <p:spPr>
          <a:xfrm>
            <a:off x="1642321" y="1790700"/>
            <a:ext cx="3314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« 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php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bin/console </a:t>
            </a:r>
            <a:r>
              <a:rPr lang="fr-FR" sz="14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make:auth</a:t>
            </a:r>
            <a:r>
              <a:rPr lang="fr-FR" sz="14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 »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71CC01-8230-4B04-9350-DB7883B4538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42321" y="2311098"/>
            <a:ext cx="3314700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CA4AF-B6D4-4417-A88F-CBB6E885D0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2493" y="3253667"/>
            <a:ext cx="6434356" cy="1507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774E38-E046-4960-A7A2-6074FBDBDA6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52588" y="1790700"/>
            <a:ext cx="4982210" cy="1638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9F45AD-DDBD-4799-A5D1-F1FDA82303E9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910B0-6F6E-4ACB-88C7-31FA3C8698EA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2C4117-A0D8-4505-85B4-AB2349CFBD65}"/>
              </a:ext>
            </a:extLst>
          </p:cNvPr>
          <p:cNvSpPr txBox="1"/>
          <p:nvPr/>
        </p:nvSpPr>
        <p:spPr>
          <a:xfrm>
            <a:off x="5439408" y="9892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Login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0E2FF-A271-4C57-BABC-3AD75481A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218" y="3605412"/>
            <a:ext cx="4732348" cy="30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5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2">
            <a:extLst>
              <a:ext uri="{FF2B5EF4-FFF2-40B4-BE49-F238E27FC236}">
                <a16:creationId xmlns:a16="http://schemas.microsoft.com/office/drawing/2014/main" id="{9F9F45AD-DDBD-4799-A5D1-F1FDA82303E9}"/>
              </a:ext>
            </a:extLst>
          </p:cNvPr>
          <p:cNvSpPr txBox="1"/>
          <p:nvPr/>
        </p:nvSpPr>
        <p:spPr>
          <a:xfrm>
            <a:off x="1579220" y="103033"/>
            <a:ext cx="90335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High Tower Text" panose="02040502050506030303" pitchFamily="18" charset="0"/>
              </a:rPr>
              <a:t>Réalisation</a:t>
            </a:r>
            <a:endParaRPr lang="en-US" sz="3600" dirty="0">
              <a:latin typeface="High Tower Text" panose="02040502050506030303" pitchFamily="18" charset="0"/>
            </a:endParaRP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056910B0-6F6E-4ACB-88C7-31FA3C8698EA}"/>
              </a:ext>
            </a:extLst>
          </p:cNvPr>
          <p:cNvSpPr txBox="1"/>
          <p:nvPr/>
        </p:nvSpPr>
        <p:spPr>
          <a:xfrm>
            <a:off x="4483913" y="579984"/>
            <a:ext cx="3224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High Tower Text" panose="02040502050506030303" pitchFamily="18" charset="0"/>
              </a:rPr>
              <a:t>Gestion des utilisateurs</a:t>
            </a:r>
            <a:endParaRPr lang="en-US" sz="2400" dirty="0">
              <a:latin typeface="High Tower Text" panose="02040502050506030303" pitchFamily="18" charset="0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662C4117-A0D8-4505-85B4-AB2349CFBD65}"/>
              </a:ext>
            </a:extLst>
          </p:cNvPr>
          <p:cNvSpPr txBox="1"/>
          <p:nvPr/>
        </p:nvSpPr>
        <p:spPr>
          <a:xfrm>
            <a:off x="5439408" y="98922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Page Login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44" y="1765563"/>
            <a:ext cx="11314437" cy="414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6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618</TotalTime>
  <Words>397</Words>
  <Application>Microsoft Office PowerPoint</Application>
  <PresentationFormat>Widescreen</PresentationFormat>
  <Paragraphs>110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Georgia</vt:lpstr>
      <vt:lpstr>High Tower Text</vt:lpstr>
      <vt:lpstr>Ocean 16x9</vt:lpstr>
      <vt:lpstr>Soutenance de stage</vt:lpstr>
      <vt:lpstr>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stage</dc:title>
  <dc:creator>Miyu Emiya</dc:creator>
  <cp:lastModifiedBy>Miyu Emiya</cp:lastModifiedBy>
  <cp:revision>8</cp:revision>
  <dcterms:created xsi:type="dcterms:W3CDTF">2021-09-13T17:09:07Z</dcterms:created>
  <dcterms:modified xsi:type="dcterms:W3CDTF">2021-09-14T17:39:38Z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